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3" r:id="rId3"/>
    <p:sldId id="279" r:id="rId4"/>
    <p:sldId id="280" r:id="rId5"/>
    <p:sldId id="259" r:id="rId6"/>
    <p:sldId id="262" r:id="rId7"/>
    <p:sldId id="266" r:id="rId8"/>
    <p:sldId id="274" r:id="rId9"/>
    <p:sldId id="275" r:id="rId10"/>
    <p:sldId id="263" r:id="rId11"/>
    <p:sldId id="268" r:id="rId12"/>
    <p:sldId id="264" r:id="rId13"/>
    <p:sldId id="265" r:id="rId14"/>
    <p:sldId id="276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усвоенной детьми учебного материала</c:v>
                </c:pt>
              </c:strCache>
            </c:strRef>
          </c:tx>
          <c:spPr>
            <a:ln w="28575">
              <a:solidFill>
                <a:schemeClr val="accent2"/>
              </a:solidFill>
            </a:ln>
          </c:spPr>
          <c:invertIfNegative val="0"/>
          <c:dPt>
            <c:idx val="0"/>
            <c:invertIfNegative val="0"/>
            <c:bubble3D val="0"/>
            <c:spPr/>
          </c:dPt>
          <c:cat>
            <c:strRef>
              <c:f>Лист1!$A$2:$A$4</c:f>
              <c:strCache>
                <c:ptCount val="3"/>
                <c:pt idx="0">
                  <c:v>Одаренные дети</c:v>
                </c:pt>
                <c:pt idx="1">
                  <c:v>Дети с нормой развития</c:v>
                </c:pt>
                <c:pt idx="2">
                  <c:v>Дети с ОВЗ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120</c:v>
                </c:pt>
                <c:pt idx="1">
                  <c:v>92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318144"/>
        <c:axId val="109319680"/>
      </c:barChart>
      <c:stockChart>
        <c:ser>
          <c:idx val="1"/>
          <c:order val="1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Одаренные дети</c:v>
                </c:pt>
                <c:pt idx="1">
                  <c:v>Дети с нормой развития</c:v>
                </c:pt>
                <c:pt idx="2">
                  <c:v>Дети с ОВЗ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Одаренные дети</c:v>
                </c:pt>
                <c:pt idx="1">
                  <c:v>Дети с нормой развития</c:v>
                </c:pt>
                <c:pt idx="2">
                  <c:v>Дети с ОВЗ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5"/>
          </c:marker>
          <c:cat>
            <c:strRef>
              <c:f>Лист1!$A$2:$A$4</c:f>
              <c:strCache>
                <c:ptCount val="3"/>
                <c:pt idx="0">
                  <c:v>Одаренные дети</c:v>
                </c:pt>
                <c:pt idx="1">
                  <c:v>Дети с нормой развития</c:v>
                </c:pt>
                <c:pt idx="2">
                  <c:v>Дети с ОВЗ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axId val="112489216"/>
        <c:axId val="109321216"/>
      </c:stockChart>
      <c:catAx>
        <c:axId val="109318144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crossAx val="109319680"/>
        <c:crosses val="autoZero"/>
        <c:auto val="1"/>
        <c:lblAlgn val="ctr"/>
        <c:lblOffset val="100"/>
        <c:noMultiLvlLbl val="0"/>
      </c:catAx>
      <c:valAx>
        <c:axId val="109319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9318144"/>
        <c:crosses val="autoZero"/>
        <c:crossBetween val="between"/>
      </c:valAx>
      <c:valAx>
        <c:axId val="10932121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12489216"/>
        <c:crosses val="max"/>
        <c:crossBetween val="between"/>
      </c:valAx>
      <c:catAx>
        <c:axId val="112489216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10932121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58449433610933565"/>
          <c:y val="0.84970580346075852"/>
          <c:w val="0.40415822558230824"/>
          <c:h val="0.119476092425573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усвоенной детьми учебного материала</c:v>
                </c:pt>
              </c:strCache>
            </c:strRef>
          </c:tx>
          <c:spPr>
            <a:ln w="28575">
              <a:solidFill>
                <a:schemeClr val="accent2"/>
              </a:solidFill>
            </a:ln>
          </c:spPr>
          <c:invertIfNegative val="0"/>
          <c:cat>
            <c:strRef>
              <c:f>Лист1!$A$2:$A$4</c:f>
              <c:strCache>
                <c:ptCount val="3"/>
                <c:pt idx="0">
                  <c:v>Одаренные дети</c:v>
                </c:pt>
                <c:pt idx="1">
                  <c:v>Дети с нормой развития</c:v>
                </c:pt>
                <c:pt idx="2">
                  <c:v>Дети с ОВЗ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120</c:v>
                </c:pt>
                <c:pt idx="1">
                  <c:v>92</c:v>
                </c:pt>
                <c:pt idx="2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485504"/>
        <c:axId val="112487040"/>
      </c:barChart>
      <c:stockChart>
        <c:ser>
          <c:idx val="1"/>
          <c:order val="1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Одаренные дети</c:v>
                </c:pt>
                <c:pt idx="1">
                  <c:v>Дети с нормой развития</c:v>
                </c:pt>
                <c:pt idx="2">
                  <c:v>Дети с ОВЗ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Одаренные дети</c:v>
                </c:pt>
                <c:pt idx="1">
                  <c:v>Дети с нормой развития</c:v>
                </c:pt>
                <c:pt idx="2">
                  <c:v>Дети с ОВЗ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5"/>
          </c:marker>
          <c:cat>
            <c:strRef>
              <c:f>Лист1!$A$2:$A$4</c:f>
              <c:strCache>
                <c:ptCount val="3"/>
                <c:pt idx="0">
                  <c:v>Одаренные дети</c:v>
                </c:pt>
                <c:pt idx="1">
                  <c:v>Дети с нормой развития</c:v>
                </c:pt>
                <c:pt idx="2">
                  <c:v>Дети с ОВЗ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axId val="112523136"/>
        <c:axId val="112521600"/>
      </c:stockChart>
      <c:catAx>
        <c:axId val="112485504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crossAx val="112487040"/>
        <c:crosses val="autoZero"/>
        <c:auto val="1"/>
        <c:lblAlgn val="ctr"/>
        <c:lblOffset val="100"/>
        <c:noMultiLvlLbl val="0"/>
      </c:catAx>
      <c:valAx>
        <c:axId val="112487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485504"/>
        <c:crosses val="autoZero"/>
        <c:crossBetween val="between"/>
      </c:valAx>
      <c:valAx>
        <c:axId val="11252160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12523136"/>
        <c:crosses val="max"/>
        <c:crossBetween val="between"/>
      </c:valAx>
      <c:catAx>
        <c:axId val="112523136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11252160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56250800137100354"/>
          <c:y val="0.85715462910359397"/>
          <c:w val="0.40966452844891144"/>
          <c:h val="0.129925188886116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Использование ИКТ 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в обучении детей с ОВЗ  изобразительному искусству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7" name="Содержимое 6" descr="IMG_021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70" y="2786058"/>
            <a:ext cx="5072099" cy="3804074"/>
          </a:xfrm>
          <a:effectLst>
            <a:innerShdw blurRad="114300">
              <a:prstClr val="black"/>
            </a:innerShdw>
          </a:effectLst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571472" y="1643050"/>
            <a:ext cx="8229600" cy="1143000"/>
          </a:xfrm>
          <a:prstGeom prst="rect">
            <a:avLst/>
          </a:prstGeom>
        </p:spPr>
        <p:txBody>
          <a:bodyPr vert="horz" anchor="ctr">
            <a:normAutofit fontScale="97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9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педагог дополнительного образования </a:t>
            </a:r>
            <a:r>
              <a:rPr kumimoji="0" lang="ru-RU" sz="33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Сибгатуллина </a:t>
            </a:r>
            <a:r>
              <a:rPr kumimoji="0" lang="ru-RU" sz="33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Гюзалия</a:t>
            </a:r>
            <a:r>
              <a:rPr kumimoji="0" lang="ru-RU" sz="33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Рашидовна</a:t>
            </a:r>
            <a:endParaRPr kumimoji="0" lang="ru-RU" sz="3300" b="1" i="0" u="none" strike="noStrike" kern="1200" cap="none" spc="0" normalizeH="0" baseline="0" noProof="0" dirty="0">
              <a:ln w="6350"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rk Guell Barcelona (2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64112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Волшебные замки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Содержимое 10" descr="P107097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3" y="1428736"/>
            <a:ext cx="8888067" cy="5000660"/>
          </a:xfr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FEDOROV\Рабочий стол\Сибгатуллина\фото детские работы\P10709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30400" y="-228600"/>
            <a:ext cx="130048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Работа с объемом. Соленое тесто.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Содержимое 8" descr="SDC13938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1" y="1357298"/>
            <a:ext cx="4450297" cy="4857784"/>
          </a:xfrm>
          <a:effectLst>
            <a:innerShdw blurRad="114300">
              <a:prstClr val="black"/>
            </a:innerShdw>
          </a:effectLst>
        </p:spPr>
      </p:pic>
      <p:pic>
        <p:nvPicPr>
          <p:cNvPr id="12" name="Содержимое 11" descr="SDC13942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1357298"/>
            <a:ext cx="3643338" cy="4856298"/>
          </a:xfr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белый город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604"/>
            <a:ext cx="9131603" cy="6000768"/>
          </a:xfr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8581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Макет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IMG0041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071546"/>
            <a:ext cx="3817468" cy="5429288"/>
          </a:xfrm>
          <a:effectLst>
            <a:innerShdw blurRad="114300">
              <a:prstClr val="black"/>
            </a:innerShdw>
          </a:effectLst>
        </p:spPr>
      </p:pic>
      <p:pic>
        <p:nvPicPr>
          <p:cNvPr id="6" name="Содержимое 5" descr="IMG0031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4810" y="1071546"/>
            <a:ext cx="4572032" cy="5434680"/>
          </a:xfr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Взгляд через объектив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IMG0034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071546"/>
            <a:ext cx="4239521" cy="4857784"/>
          </a:xfrm>
          <a:effectLst>
            <a:innerShdw blurRad="114300">
              <a:prstClr val="black"/>
            </a:innerShdw>
          </a:effectLst>
        </p:spPr>
      </p:pic>
      <p:pic>
        <p:nvPicPr>
          <p:cNvPr id="6" name="Содержимое 5" descr="IMG0035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714488"/>
            <a:ext cx="4346438" cy="4857784"/>
          </a:xfr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Витраж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MG0054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428736"/>
            <a:ext cx="7358114" cy="5020831"/>
          </a:xfr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Витраж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IMG0055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3" y="857232"/>
            <a:ext cx="4313069" cy="4929222"/>
          </a:xfrm>
          <a:effectLst>
            <a:innerShdw blurRad="114300">
              <a:prstClr val="black"/>
            </a:innerShdw>
          </a:effectLst>
        </p:spPr>
      </p:pic>
      <p:pic>
        <p:nvPicPr>
          <p:cNvPr id="6" name="Содержимое 5" descr="IMG0056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000240"/>
            <a:ext cx="4477632" cy="4643470"/>
          </a:xfr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Плоский многоступенчатый макет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IMG0066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3918884" cy="4572032"/>
          </a:xfrm>
          <a:effectLst>
            <a:innerShdw blurRad="114300">
              <a:prstClr val="black"/>
            </a:innerShdw>
          </a:effectLst>
        </p:spPr>
      </p:pic>
      <p:pic>
        <p:nvPicPr>
          <p:cNvPr id="6" name="Содержимое 5" descr="IMG0060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785926"/>
            <a:ext cx="4390190" cy="4643470"/>
          </a:xfr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DC14397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142852"/>
            <a:ext cx="4284389" cy="3214710"/>
          </a:xfrm>
          <a:effectLst>
            <a:innerShdw blurRad="114300">
              <a:prstClr val="black"/>
            </a:innerShdw>
          </a:effectLst>
        </p:spPr>
      </p:pic>
      <p:pic>
        <p:nvPicPr>
          <p:cNvPr id="7" name="Содержимое 6" descr="IMG_0233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500438"/>
            <a:ext cx="4286280" cy="3214710"/>
          </a:xfrm>
          <a:effectLst>
            <a:innerShdw blurRad="114300">
              <a:prstClr val="black"/>
            </a:innerShdw>
          </a:effectLst>
        </p:spPr>
      </p:pic>
      <p:pic>
        <p:nvPicPr>
          <p:cNvPr id="1026" name="Picture 2" descr="C:\Documents and Settings\FEDOROV\Рабочий стол\Сибгатуллина\фото откр. урок Сибгатуллина 2013-2014г\SDC1437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42852"/>
            <a:ext cx="4286280" cy="321471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1027" name="Picture 3" descr="C:\Documents and Settings\FEDOROV\Рабочий стол\Сибгатуллина\фото откр. урок Сибгатуллина 2013-2014г\SDC1438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7" y="3500437"/>
            <a:ext cx="4214843" cy="316113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Усвоение детьми учебного материала в инклюзивной группе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142844" y="1571612"/>
          <a:ext cx="6715172" cy="5114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Содержимое 3" descr="IMG_0233.JPG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3" y="2266758"/>
            <a:ext cx="4071965" cy="266244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Усвоение детьми учебного материала в инклюзивной группе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142844" y="1600200"/>
          <a:ext cx="6715172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Содержимое 6" descr="Мира открытый урок 02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1928802"/>
            <a:ext cx="4238655" cy="31789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64294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800" b="1" dirty="0" smtClean="0">
              <a:solidFill>
                <a:srgbClr val="FF0000"/>
              </a:solidFill>
            </a:endParaRPr>
          </a:p>
          <a:p>
            <a:r>
              <a:rPr lang="ru-RU" sz="5400" b="1" dirty="0" smtClean="0">
                <a:solidFill>
                  <a:srgbClr val="FF0000"/>
                </a:solidFill>
              </a:rPr>
              <a:t>Впечатление, образ</a:t>
            </a:r>
          </a:p>
          <a:p>
            <a:r>
              <a:rPr lang="ru-RU" sz="5400" b="1" dirty="0" smtClean="0">
                <a:solidFill>
                  <a:srgbClr val="FFC000"/>
                </a:solidFill>
              </a:rPr>
              <a:t>Форма занятий</a:t>
            </a:r>
          </a:p>
          <a:p>
            <a:r>
              <a:rPr lang="ru-RU" sz="5400" b="1" dirty="0" smtClean="0">
                <a:solidFill>
                  <a:srgbClr val="339933"/>
                </a:solidFill>
              </a:rPr>
              <a:t>Новый художественный материал</a:t>
            </a:r>
          </a:p>
          <a:p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Технология изготовления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</a:rPr>
              <a:t>Знакомство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с архитектурой </a:t>
            </a:r>
            <a:r>
              <a:rPr lang="ru-RU" dirty="0" err="1" smtClean="0">
                <a:solidFill>
                  <a:srgbClr val="7030A0"/>
                </a:solidFill>
              </a:rPr>
              <a:t>Гауди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Содержимое 7" descr="la-sagrada-familie-von-antonin-gaudi-barcelona_0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3792865_Park_Guyel__mir_kamennoy_skulpturu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40px-Parc_gueell_1.jpe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142852"/>
            <a:ext cx="3912759" cy="5214974"/>
          </a:xfrm>
          <a:effectLst>
            <a:innerShdw blurRad="114300">
              <a:prstClr val="black"/>
            </a:innerShdw>
          </a:effectLst>
        </p:spPr>
      </p:pic>
      <p:pic>
        <p:nvPicPr>
          <p:cNvPr id="6" name="Содержимое 5" descr="Park Guell Barcelona (20)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72" y="3286124"/>
            <a:ext cx="4867989" cy="3214710"/>
          </a:xfr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2273368_3352215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0"/>
            <a:ext cx="7401551" cy="6858000"/>
          </a:xfr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678</TotalTime>
  <Words>56</Words>
  <Application>Microsoft Office PowerPoint</Application>
  <PresentationFormat>Экран (4:3)</PresentationFormat>
  <Paragraphs>18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Использование ИКТ  в обучении детей с ОВЗ  изобразительному искусству</vt:lpstr>
      <vt:lpstr>Презентация PowerPoint</vt:lpstr>
      <vt:lpstr>Усвоение детьми учебного материала в инклюзивной группе</vt:lpstr>
      <vt:lpstr>Усвоение детьми учебного материала в инклюзивной группе</vt:lpstr>
      <vt:lpstr> </vt:lpstr>
      <vt:lpstr> Знакомство  с архитектурой Гауди </vt:lpstr>
      <vt:lpstr>Презентация PowerPoint</vt:lpstr>
      <vt:lpstr>Презентация PowerPoint</vt:lpstr>
      <vt:lpstr>Презентация PowerPoint</vt:lpstr>
      <vt:lpstr>Презентация PowerPoint</vt:lpstr>
      <vt:lpstr>Волшебные замки</vt:lpstr>
      <vt:lpstr>Презентация PowerPoint</vt:lpstr>
      <vt:lpstr>Работа с объемом. Соленое тесто.</vt:lpstr>
      <vt:lpstr>Презентация PowerPoint</vt:lpstr>
      <vt:lpstr> Макет</vt:lpstr>
      <vt:lpstr>Взгляд через объектив</vt:lpstr>
      <vt:lpstr> Витраж</vt:lpstr>
      <vt:lpstr>Витраж</vt:lpstr>
      <vt:lpstr>Плоский многоступенчатый макет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ИКТ в обучении детей изобразительному искусству</dc:title>
  <cp:lastModifiedBy>User</cp:lastModifiedBy>
  <cp:revision>86</cp:revision>
  <dcterms:modified xsi:type="dcterms:W3CDTF">2015-03-26T10:50:16Z</dcterms:modified>
</cp:coreProperties>
</file>